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5"/>
  </p:notesMasterIdLst>
  <p:sldIdLst>
    <p:sldId id="256" r:id="rId2"/>
    <p:sldId id="273" r:id="rId3"/>
    <p:sldId id="261" r:id="rId4"/>
    <p:sldId id="267" r:id="rId5"/>
    <p:sldId id="264" r:id="rId6"/>
    <p:sldId id="274" r:id="rId7"/>
    <p:sldId id="262" r:id="rId8"/>
    <p:sldId id="263" r:id="rId9"/>
    <p:sldId id="266" r:id="rId10"/>
    <p:sldId id="258" r:id="rId11"/>
    <p:sldId id="257" r:id="rId12"/>
    <p:sldId id="268" r:id="rId13"/>
    <p:sldId id="260" r:id="rId14"/>
    <p:sldId id="270" r:id="rId15"/>
    <p:sldId id="269" r:id="rId16"/>
    <p:sldId id="272" r:id="rId17"/>
    <p:sldId id="275" r:id="rId18"/>
    <p:sldId id="277" r:id="rId19"/>
    <p:sldId id="278" r:id="rId20"/>
    <p:sldId id="279" r:id="rId21"/>
    <p:sldId id="280" r:id="rId22"/>
    <p:sldId id="281" r:id="rId23"/>
    <p:sldId id="276" r:id="rId24"/>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80639" autoAdjust="0"/>
  </p:normalViewPr>
  <p:slideViewPr>
    <p:cSldViewPr>
      <p:cViewPr varScale="1">
        <p:scale>
          <a:sx n="59" d="100"/>
          <a:sy n="59" d="100"/>
        </p:scale>
        <p:origin x="-1668"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78B5B920-67B3-4BE7-9051-49BF752D2A4D}" type="datetimeFigureOut">
              <a:rPr lang="en-US" smtClean="0"/>
              <a:t>6/12/2014</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6BD92B7D-E950-4ECA-997A-098A52D73E78}" type="slidenum">
              <a:rPr lang="en-US" smtClean="0"/>
              <a:t>‹#›</a:t>
            </a:fld>
            <a:endParaRPr lang="en-US"/>
          </a:p>
        </p:txBody>
      </p:sp>
    </p:spTree>
    <p:extLst>
      <p:ext uri="{BB962C8B-B14F-4D97-AF65-F5344CB8AC3E}">
        <p14:creationId xmlns:p14="http://schemas.microsoft.com/office/powerpoint/2010/main" val="2603200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92B7D-E950-4ECA-997A-098A52D73E78}" type="slidenum">
              <a:rPr lang="en-US" smtClean="0"/>
              <a:t>1</a:t>
            </a:fld>
            <a:endParaRPr lang="en-US"/>
          </a:p>
        </p:txBody>
      </p:sp>
    </p:spTree>
    <p:extLst>
      <p:ext uri="{BB962C8B-B14F-4D97-AF65-F5344CB8AC3E}">
        <p14:creationId xmlns:p14="http://schemas.microsoft.com/office/powerpoint/2010/main" val="2028632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92B7D-E950-4ECA-997A-098A52D73E78}" type="slidenum">
              <a:rPr lang="en-US" smtClean="0"/>
              <a:t>10</a:t>
            </a:fld>
            <a:endParaRPr lang="en-US"/>
          </a:p>
        </p:txBody>
      </p:sp>
    </p:spTree>
    <p:extLst>
      <p:ext uri="{BB962C8B-B14F-4D97-AF65-F5344CB8AC3E}">
        <p14:creationId xmlns:p14="http://schemas.microsoft.com/office/powerpoint/2010/main" val="186169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92B7D-E950-4ECA-997A-098A52D73E78}" type="slidenum">
              <a:rPr lang="en-US" smtClean="0"/>
              <a:t>11</a:t>
            </a:fld>
            <a:endParaRPr lang="en-US"/>
          </a:p>
        </p:txBody>
      </p:sp>
    </p:spTree>
    <p:extLst>
      <p:ext uri="{BB962C8B-B14F-4D97-AF65-F5344CB8AC3E}">
        <p14:creationId xmlns:p14="http://schemas.microsoft.com/office/powerpoint/2010/main" val="1854180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92B7D-E950-4ECA-997A-098A52D73E78}" type="slidenum">
              <a:rPr lang="en-US" smtClean="0"/>
              <a:t>12</a:t>
            </a:fld>
            <a:endParaRPr lang="en-US"/>
          </a:p>
        </p:txBody>
      </p:sp>
    </p:spTree>
    <p:extLst>
      <p:ext uri="{BB962C8B-B14F-4D97-AF65-F5344CB8AC3E}">
        <p14:creationId xmlns:p14="http://schemas.microsoft.com/office/powerpoint/2010/main" val="1275667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92B7D-E950-4ECA-997A-098A52D73E78}" type="slidenum">
              <a:rPr lang="en-US" smtClean="0"/>
              <a:t>13</a:t>
            </a:fld>
            <a:endParaRPr lang="en-US"/>
          </a:p>
        </p:txBody>
      </p:sp>
    </p:spTree>
    <p:extLst>
      <p:ext uri="{BB962C8B-B14F-4D97-AF65-F5344CB8AC3E}">
        <p14:creationId xmlns:p14="http://schemas.microsoft.com/office/powerpoint/2010/main" val="2464368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92B7D-E950-4ECA-997A-098A52D73E78}" type="slidenum">
              <a:rPr lang="en-US" smtClean="0"/>
              <a:t>14</a:t>
            </a:fld>
            <a:endParaRPr lang="en-US"/>
          </a:p>
        </p:txBody>
      </p:sp>
    </p:spTree>
    <p:extLst>
      <p:ext uri="{BB962C8B-B14F-4D97-AF65-F5344CB8AC3E}">
        <p14:creationId xmlns:p14="http://schemas.microsoft.com/office/powerpoint/2010/main" val="3673631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endParaRPr lang="en-US" dirty="0"/>
          </a:p>
        </p:txBody>
      </p:sp>
      <p:sp>
        <p:nvSpPr>
          <p:cNvPr id="4" name="Slide Number Placeholder 3"/>
          <p:cNvSpPr>
            <a:spLocks noGrp="1"/>
          </p:cNvSpPr>
          <p:nvPr>
            <p:ph type="sldNum" sz="quarter" idx="10"/>
          </p:nvPr>
        </p:nvSpPr>
        <p:spPr/>
        <p:txBody>
          <a:bodyPr/>
          <a:lstStyle/>
          <a:p>
            <a:fld id="{6BD92B7D-E950-4ECA-997A-098A52D73E78}" type="slidenum">
              <a:rPr lang="en-US" smtClean="0"/>
              <a:t>15</a:t>
            </a:fld>
            <a:endParaRPr lang="en-US"/>
          </a:p>
        </p:txBody>
      </p:sp>
    </p:spTree>
    <p:extLst>
      <p:ext uri="{BB962C8B-B14F-4D97-AF65-F5344CB8AC3E}">
        <p14:creationId xmlns:p14="http://schemas.microsoft.com/office/powerpoint/2010/main" val="1281042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92B7D-E950-4ECA-997A-098A52D73E78}" type="slidenum">
              <a:rPr lang="en-US" smtClean="0"/>
              <a:t>16</a:t>
            </a:fld>
            <a:endParaRPr lang="en-US"/>
          </a:p>
        </p:txBody>
      </p:sp>
    </p:spTree>
    <p:extLst>
      <p:ext uri="{BB962C8B-B14F-4D97-AF65-F5344CB8AC3E}">
        <p14:creationId xmlns:p14="http://schemas.microsoft.com/office/powerpoint/2010/main" val="1835899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92B7D-E950-4ECA-997A-098A52D73E78}" type="slidenum">
              <a:rPr lang="en-US" smtClean="0"/>
              <a:t>17</a:t>
            </a:fld>
            <a:endParaRPr lang="en-US"/>
          </a:p>
        </p:txBody>
      </p:sp>
    </p:spTree>
    <p:extLst>
      <p:ext uri="{BB962C8B-B14F-4D97-AF65-F5344CB8AC3E}">
        <p14:creationId xmlns:p14="http://schemas.microsoft.com/office/powerpoint/2010/main" val="1560362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BD92B7D-E950-4ECA-997A-098A52D73E78}"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605318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BD92B7D-E950-4ECA-997A-098A52D73E78}"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6658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BD92B7D-E950-4ECA-997A-098A52D73E78}" type="slidenum">
              <a:rPr lang="en-US" smtClean="0"/>
              <a:t>2</a:t>
            </a:fld>
            <a:endParaRPr lang="en-US"/>
          </a:p>
        </p:txBody>
      </p:sp>
    </p:spTree>
    <p:extLst>
      <p:ext uri="{BB962C8B-B14F-4D97-AF65-F5344CB8AC3E}">
        <p14:creationId xmlns:p14="http://schemas.microsoft.com/office/powerpoint/2010/main" val="2345235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92B7D-E950-4ECA-997A-098A52D73E78}" type="slidenum">
              <a:rPr lang="en-US" smtClean="0"/>
              <a:t>20</a:t>
            </a:fld>
            <a:endParaRPr lang="en-US"/>
          </a:p>
        </p:txBody>
      </p:sp>
    </p:spTree>
    <p:extLst>
      <p:ext uri="{BB962C8B-B14F-4D97-AF65-F5344CB8AC3E}">
        <p14:creationId xmlns:p14="http://schemas.microsoft.com/office/powerpoint/2010/main" val="2044231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92B7D-E950-4ECA-997A-098A52D73E78}" type="slidenum">
              <a:rPr lang="en-US" smtClean="0"/>
              <a:t>21</a:t>
            </a:fld>
            <a:endParaRPr lang="en-US"/>
          </a:p>
        </p:txBody>
      </p:sp>
    </p:spTree>
    <p:extLst>
      <p:ext uri="{BB962C8B-B14F-4D97-AF65-F5344CB8AC3E}">
        <p14:creationId xmlns:p14="http://schemas.microsoft.com/office/powerpoint/2010/main" val="2606801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92B7D-E950-4ECA-997A-098A52D73E78}" type="slidenum">
              <a:rPr lang="en-US" smtClean="0"/>
              <a:t>22</a:t>
            </a:fld>
            <a:endParaRPr lang="en-US"/>
          </a:p>
        </p:txBody>
      </p:sp>
    </p:spTree>
    <p:extLst>
      <p:ext uri="{BB962C8B-B14F-4D97-AF65-F5344CB8AC3E}">
        <p14:creationId xmlns:p14="http://schemas.microsoft.com/office/powerpoint/2010/main" val="956316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92B7D-E950-4ECA-997A-098A52D73E78}" type="slidenum">
              <a:rPr lang="en-US" smtClean="0"/>
              <a:t>23</a:t>
            </a:fld>
            <a:endParaRPr lang="en-US"/>
          </a:p>
        </p:txBody>
      </p:sp>
    </p:spTree>
    <p:extLst>
      <p:ext uri="{BB962C8B-B14F-4D97-AF65-F5344CB8AC3E}">
        <p14:creationId xmlns:p14="http://schemas.microsoft.com/office/powerpoint/2010/main" val="538418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6BD92B7D-E950-4ECA-997A-098A52D73E78}" type="slidenum">
              <a:rPr lang="en-US" smtClean="0"/>
              <a:t>3</a:t>
            </a:fld>
            <a:endParaRPr lang="en-US"/>
          </a:p>
        </p:txBody>
      </p:sp>
    </p:spTree>
    <p:extLst>
      <p:ext uri="{BB962C8B-B14F-4D97-AF65-F5344CB8AC3E}">
        <p14:creationId xmlns:p14="http://schemas.microsoft.com/office/powerpoint/2010/main" val="147168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92B7D-E950-4ECA-997A-098A52D73E78}" type="slidenum">
              <a:rPr lang="en-US" smtClean="0"/>
              <a:t>4</a:t>
            </a:fld>
            <a:endParaRPr lang="en-US"/>
          </a:p>
        </p:txBody>
      </p:sp>
    </p:spTree>
    <p:extLst>
      <p:ext uri="{BB962C8B-B14F-4D97-AF65-F5344CB8AC3E}">
        <p14:creationId xmlns:p14="http://schemas.microsoft.com/office/powerpoint/2010/main" val="3554357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92B7D-E950-4ECA-997A-098A52D73E78}" type="slidenum">
              <a:rPr lang="en-US" smtClean="0"/>
              <a:t>5</a:t>
            </a:fld>
            <a:endParaRPr lang="en-US"/>
          </a:p>
        </p:txBody>
      </p:sp>
    </p:spTree>
    <p:extLst>
      <p:ext uri="{BB962C8B-B14F-4D97-AF65-F5344CB8AC3E}">
        <p14:creationId xmlns:p14="http://schemas.microsoft.com/office/powerpoint/2010/main" val="2138136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92B7D-E950-4ECA-997A-098A52D73E78}" type="slidenum">
              <a:rPr lang="en-US" smtClean="0"/>
              <a:t>6</a:t>
            </a:fld>
            <a:endParaRPr lang="en-US"/>
          </a:p>
        </p:txBody>
      </p:sp>
    </p:spTree>
    <p:extLst>
      <p:ext uri="{BB962C8B-B14F-4D97-AF65-F5344CB8AC3E}">
        <p14:creationId xmlns:p14="http://schemas.microsoft.com/office/powerpoint/2010/main" val="2846358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92B7D-E950-4ECA-997A-098A52D73E78}" type="slidenum">
              <a:rPr lang="en-US" smtClean="0"/>
              <a:t>7</a:t>
            </a:fld>
            <a:endParaRPr lang="en-US"/>
          </a:p>
        </p:txBody>
      </p:sp>
    </p:spTree>
    <p:extLst>
      <p:ext uri="{BB962C8B-B14F-4D97-AF65-F5344CB8AC3E}">
        <p14:creationId xmlns:p14="http://schemas.microsoft.com/office/powerpoint/2010/main" val="2241460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9305"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BD92B7D-E950-4ECA-997A-098A52D73E78}" type="slidenum">
              <a:rPr lang="en-US" smtClean="0"/>
              <a:t>8</a:t>
            </a:fld>
            <a:endParaRPr lang="en-US"/>
          </a:p>
        </p:txBody>
      </p:sp>
    </p:spTree>
    <p:extLst>
      <p:ext uri="{BB962C8B-B14F-4D97-AF65-F5344CB8AC3E}">
        <p14:creationId xmlns:p14="http://schemas.microsoft.com/office/powerpoint/2010/main" val="2980015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92B7D-E950-4ECA-997A-098A52D73E78}" type="slidenum">
              <a:rPr lang="en-US" smtClean="0"/>
              <a:t>9</a:t>
            </a:fld>
            <a:endParaRPr lang="en-US"/>
          </a:p>
        </p:txBody>
      </p:sp>
    </p:spTree>
    <p:extLst>
      <p:ext uri="{BB962C8B-B14F-4D97-AF65-F5344CB8AC3E}">
        <p14:creationId xmlns:p14="http://schemas.microsoft.com/office/powerpoint/2010/main" val="3278769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E6EF182-DA04-492F-A087-4862E6F86090}" type="datetimeFigureOut">
              <a:rPr lang="en-US" smtClean="0"/>
              <a:t>6/12/2014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9BDC94B-AE0E-435A-9601-13046E082E9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E6EF182-DA04-492F-A087-4862E6F86090}" type="datetimeFigureOut">
              <a:rPr lang="en-US" smtClean="0"/>
              <a:t>6/12/2014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9BDC94B-AE0E-435A-9601-13046E082E9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E6EF182-DA04-492F-A087-4862E6F86090}" type="datetimeFigureOut">
              <a:rPr lang="en-US" smtClean="0"/>
              <a:t>6/12/2014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9BDC94B-AE0E-435A-9601-13046E082E9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E6EF182-DA04-492F-A087-4862E6F86090}" type="datetimeFigureOut">
              <a:rPr lang="en-US" smtClean="0"/>
              <a:t>6/12/2014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9BDC94B-AE0E-435A-9601-13046E082E91}"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E6EF182-DA04-492F-A087-4862E6F86090}" type="datetimeFigureOut">
              <a:rPr lang="en-US" smtClean="0"/>
              <a:t>6/12/2014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9BDC94B-AE0E-435A-9601-13046E082E91}"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E6EF182-DA04-492F-A087-4862E6F86090}" type="datetimeFigureOut">
              <a:rPr lang="en-US" smtClean="0"/>
              <a:t>6/12/2014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9BDC94B-AE0E-435A-9601-13046E082E91}"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E6EF182-DA04-492F-A087-4862E6F86090}" type="datetimeFigureOut">
              <a:rPr lang="en-US" smtClean="0"/>
              <a:t>6/12/2014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9BDC94B-AE0E-435A-9601-13046E082E9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E6EF182-DA04-492F-A087-4862E6F86090}" type="datetimeFigureOut">
              <a:rPr lang="en-US" smtClean="0"/>
              <a:t>6/12/2014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9BDC94B-AE0E-435A-9601-13046E082E91}"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E6EF182-DA04-492F-A087-4862E6F86090}" type="datetimeFigureOut">
              <a:rPr lang="en-US" smtClean="0"/>
              <a:t>6/12/2014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9BDC94B-AE0E-435A-9601-13046E082E9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E6EF182-DA04-492F-A087-4862E6F86090}" type="datetimeFigureOut">
              <a:rPr lang="en-US" smtClean="0"/>
              <a:t>6/12/2014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9BDC94B-AE0E-435A-9601-13046E082E9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E6EF182-DA04-492F-A087-4862E6F86090}" type="datetimeFigureOut">
              <a:rPr lang="en-US" smtClean="0"/>
              <a:t>6/12/2014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9BDC94B-AE0E-435A-9601-13046E082E91}"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E6EF182-DA04-492F-A087-4862E6F86090}" type="datetimeFigureOut">
              <a:rPr lang="en-US" smtClean="0"/>
              <a:t>6/12/2014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9BDC94B-AE0E-435A-9601-13046E082E9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volllution.com/distance_online_learning/happily-after-moocs-industry-unite-professional-development" TargetMode="External"/><Relationship Id="rId7" Type="http://schemas.openxmlformats.org/officeDocument/2006/relationships/hyperlink" Target="http://authorservices.wiley.com/bauthor/lic_samples/eCTA_sample.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commons.wikimedia.org/wiki/File:Megaphone_(3638663013.jpg)" TargetMode="External"/><Relationship Id="rId5" Type="http://schemas.openxmlformats.org/officeDocument/2006/relationships/hyperlink" Target="http://lib.law.washington.edu/announce/nlw08/jealousy.html" TargetMode="External"/><Relationship Id="rId4" Type="http://schemas.openxmlformats.org/officeDocument/2006/relationships/hyperlink" Target="http://www.egr.msu.edu/mars/members.ht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Change your approach </a:t>
            </a:r>
            <a:r>
              <a:rPr lang="en-US" dirty="0"/>
              <a:t>to faculty collaboration</a:t>
            </a:r>
          </a:p>
        </p:txBody>
      </p:sp>
      <p:sp>
        <p:nvSpPr>
          <p:cNvPr id="3" name="Subtitle 2"/>
          <p:cNvSpPr>
            <a:spLocks noGrp="1"/>
          </p:cNvSpPr>
          <p:nvPr>
            <p:ph type="subTitle" idx="1"/>
          </p:nvPr>
        </p:nvSpPr>
        <p:spPr>
          <a:xfrm>
            <a:off x="685800" y="3611606"/>
            <a:ext cx="7772400" cy="1569993"/>
          </a:xfrm>
        </p:spPr>
        <p:txBody>
          <a:bodyPr>
            <a:noAutofit/>
          </a:bodyPr>
          <a:lstStyle/>
          <a:p>
            <a:r>
              <a:rPr lang="en-US" sz="1600" dirty="0" smtClean="0"/>
              <a:t>Melanie Sorrell, DVM, MS, MSLS</a:t>
            </a:r>
          </a:p>
          <a:p>
            <a:r>
              <a:rPr lang="en-US" sz="1600" dirty="0" smtClean="0"/>
              <a:t>Science Librarian</a:t>
            </a:r>
          </a:p>
          <a:p>
            <a:r>
              <a:rPr lang="en-US" sz="1600" dirty="0" smtClean="0"/>
              <a:t>Peggy Hoon, RN, JD</a:t>
            </a:r>
          </a:p>
          <a:p>
            <a:r>
              <a:rPr lang="en-US" sz="1600" dirty="0" smtClean="0"/>
              <a:t>Scholarly </a:t>
            </a:r>
            <a:r>
              <a:rPr lang="en-US" sz="1600" smtClean="0"/>
              <a:t>Communications Librarian</a:t>
            </a:r>
            <a:endParaRPr lang="en-US" sz="1600" dirty="0" smtClean="0"/>
          </a:p>
          <a:p>
            <a:r>
              <a:rPr lang="en-US" sz="1600" dirty="0" smtClean="0"/>
              <a:t>J. Murrey Atkins Library, UNC Charlotte</a:t>
            </a:r>
            <a:endParaRPr lang="en-US" sz="1600" dirty="0"/>
          </a:p>
        </p:txBody>
      </p:sp>
    </p:spTree>
    <p:extLst>
      <p:ext uri="{BB962C8B-B14F-4D97-AF65-F5344CB8AC3E}">
        <p14:creationId xmlns:p14="http://schemas.microsoft.com/office/powerpoint/2010/main" val="88780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stretch>
            <a:fillRect/>
          </a:stretch>
        </p:blipFill>
        <p:spPr>
          <a:xfrm>
            <a:off x="374074" y="3810000"/>
            <a:ext cx="8382000" cy="2209800"/>
          </a:xfrm>
          <a:prstGeom prst="rect">
            <a:avLst/>
          </a:prstGeom>
        </p:spPr>
      </p:pic>
      <p:pic>
        <p:nvPicPr>
          <p:cNvPr id="4" name="Content Placeholder 3"/>
          <p:cNvPicPr>
            <a:picLocks/>
          </p:cNvPicPr>
          <p:nvPr/>
        </p:nvPicPr>
        <p:blipFill>
          <a:blip r:embed="rId4"/>
          <a:stretch>
            <a:fillRect/>
          </a:stretch>
        </p:blipFill>
        <p:spPr>
          <a:xfrm>
            <a:off x="259774" y="457200"/>
            <a:ext cx="8610600" cy="3352800"/>
          </a:xfrm>
          <a:prstGeom prst="rect">
            <a:avLst/>
          </a:prstGeom>
        </p:spPr>
      </p:pic>
    </p:spTree>
    <p:extLst>
      <p:ext uri="{BB962C8B-B14F-4D97-AF65-F5344CB8AC3E}">
        <p14:creationId xmlns:p14="http://schemas.microsoft.com/office/powerpoint/2010/main" val="1809969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7" y="914400"/>
            <a:ext cx="8940799"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4611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smtClean="0"/>
              <a:t>Increase familiarity with the topic</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374383"/>
            <a:ext cx="2190750" cy="334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415141"/>
            <a:ext cx="2544584" cy="3307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652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222094725"/>
              </p:ext>
            </p:extLst>
          </p:nvPr>
        </p:nvGraphicFramePr>
        <p:xfrm>
          <a:off x="685800" y="304806"/>
          <a:ext cx="7543800" cy="5333991"/>
        </p:xfrm>
        <a:graphic>
          <a:graphicData uri="http://schemas.openxmlformats.org/drawingml/2006/table">
            <a:tbl>
              <a:tblPr/>
              <a:tblGrid>
                <a:gridCol w="6547347"/>
                <a:gridCol w="996453"/>
              </a:tblGrid>
              <a:tr h="410307">
                <a:tc>
                  <a:txBody>
                    <a:bodyPr/>
                    <a:lstStyle/>
                    <a:p>
                      <a:pPr algn="l" fontAlgn="b"/>
                      <a:r>
                        <a:rPr lang="en-US" sz="1600" b="1" i="0" u="none" strike="noStrike" dirty="0">
                          <a:solidFill>
                            <a:srgbClr val="000000"/>
                          </a:solidFill>
                          <a:effectLst/>
                          <a:latin typeface="Calibri"/>
                        </a:rPr>
                        <a:t>Medline Medical Subject Headings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Include?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307">
                <a:tc>
                  <a:txBody>
                    <a:bodyPr/>
                    <a:lstStyle/>
                    <a:p>
                      <a:pPr algn="l" fontAlgn="b"/>
                      <a:r>
                        <a:rPr lang="en-US" sz="1600" b="0" i="0" u="none" strike="noStrike" dirty="0">
                          <a:solidFill>
                            <a:srgbClr val="000000"/>
                          </a:solidFill>
                          <a:effectLst/>
                          <a:latin typeface="Calibri"/>
                        </a:rPr>
                        <a:t>"DNA damage"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307">
                <a:tc>
                  <a:txBody>
                    <a:bodyPr/>
                    <a:lstStyle/>
                    <a:p>
                      <a:pPr algn="l" fontAlgn="b"/>
                      <a:r>
                        <a:rPr lang="en-US" sz="1600" b="0" i="0" u="none" strike="noStrike">
                          <a:solidFill>
                            <a:srgbClr val="000000"/>
                          </a:solidFill>
                          <a:effectLst/>
                          <a:latin typeface="Calibri"/>
                        </a:rPr>
                        <a:t>"DMC1 protein, human"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307">
                <a:tc>
                  <a:txBody>
                    <a:bodyPr/>
                    <a:lstStyle/>
                    <a:p>
                      <a:pPr algn="l" fontAlgn="b"/>
                      <a:r>
                        <a:rPr lang="en-US" sz="1600" b="0" i="0" u="none" strike="noStrike">
                          <a:solidFill>
                            <a:srgbClr val="000000"/>
                          </a:solidFill>
                          <a:effectLst/>
                          <a:latin typeface="Calibri"/>
                        </a:rPr>
                        <a:t>"DNA mismatch repair"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307">
                <a:tc>
                  <a:txBody>
                    <a:bodyPr/>
                    <a:lstStyle/>
                    <a:p>
                      <a:pPr algn="l" fontAlgn="b"/>
                      <a:r>
                        <a:rPr lang="en-US" sz="1600" b="0" i="0" u="none" strike="noStrike">
                          <a:solidFill>
                            <a:srgbClr val="000000"/>
                          </a:solidFill>
                          <a:effectLst/>
                          <a:latin typeface="Calibri"/>
                        </a:rPr>
                        <a:t>"Homologous recombination"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307">
                <a:tc>
                  <a:txBody>
                    <a:bodyPr/>
                    <a:lstStyle/>
                    <a:p>
                      <a:pPr algn="l" fontAlgn="b"/>
                      <a:r>
                        <a:rPr lang="en-US" sz="1600" b="0" i="0" u="none" strike="noStrike">
                          <a:solidFill>
                            <a:srgbClr val="000000"/>
                          </a:solidFill>
                          <a:effectLst/>
                          <a:latin typeface="Calibri"/>
                        </a:rPr>
                        <a:t>"DNA-(Apurinic or Apyrimidinic Site) Lyase"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307">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307">
                <a:tc>
                  <a:txBody>
                    <a:bodyPr/>
                    <a:lstStyle/>
                    <a:p>
                      <a:pPr algn="l" fontAlgn="b"/>
                      <a:r>
                        <a:rPr lang="en-US" sz="1600" b="1" i="0" u="none" strike="noStrike">
                          <a:solidFill>
                            <a:srgbClr val="000000"/>
                          </a:solidFill>
                          <a:effectLst/>
                          <a:latin typeface="Calibri"/>
                        </a:rPr>
                        <a:t>Keyword or search phrase possibilities for other databases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307">
                <a:tc>
                  <a:txBody>
                    <a:bodyPr/>
                    <a:lstStyle/>
                    <a:p>
                      <a:pPr algn="l" fontAlgn="b"/>
                      <a:r>
                        <a:rPr lang="en-US" sz="1600" b="0" i="0" u="none" strike="noStrike">
                          <a:solidFill>
                            <a:srgbClr val="000000"/>
                          </a:solidFill>
                          <a:effectLst/>
                          <a:latin typeface="Calibri"/>
                        </a:rPr>
                        <a:t>SSB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307">
                <a:tc>
                  <a:txBody>
                    <a:bodyPr/>
                    <a:lstStyle/>
                    <a:p>
                      <a:pPr algn="l" fontAlgn="b"/>
                      <a:r>
                        <a:rPr lang="en-US" sz="1600" b="0" i="0" u="none" strike="noStrike">
                          <a:solidFill>
                            <a:srgbClr val="000000"/>
                          </a:solidFill>
                          <a:effectLst/>
                          <a:latin typeface="Calibri"/>
                        </a:rPr>
                        <a:t>"DNA damage detection"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307">
                <a:tc>
                  <a:txBody>
                    <a:bodyPr/>
                    <a:lstStyle/>
                    <a:p>
                      <a:pPr algn="l" fontAlgn="b"/>
                      <a:r>
                        <a:rPr lang="en-US" sz="1600" b="0" i="0" u="none" strike="noStrike">
                          <a:solidFill>
                            <a:srgbClr val="000000"/>
                          </a:solidFill>
                          <a:effectLst/>
                          <a:latin typeface="Calibri"/>
                        </a:rPr>
                        <a:t>"Proliferating cell nuclear antigen p145"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307">
                <a:tc>
                  <a:txBody>
                    <a:bodyPr/>
                    <a:lstStyle/>
                    <a:p>
                      <a:pPr algn="l" fontAlgn="b"/>
                      <a:r>
                        <a:rPr lang="en-US" sz="1600" b="0" i="0" u="none" strike="noStrike">
                          <a:solidFill>
                            <a:srgbClr val="000000"/>
                          </a:solidFill>
                          <a:effectLst/>
                          <a:latin typeface="Calibri"/>
                        </a:rPr>
                        <a:t>"DNA damage checkpoint response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307">
                <a:tc>
                  <a:txBody>
                    <a:bodyPr/>
                    <a:lstStyle/>
                    <a:p>
                      <a:pPr algn="l" fontAlgn="b"/>
                      <a:r>
                        <a:rPr lang="en-US" sz="1600" b="0" i="0" u="none" strike="noStrike">
                          <a:solidFill>
                            <a:srgbClr val="000000"/>
                          </a:solidFill>
                          <a:effectLst/>
                          <a:latin typeface="Calibri"/>
                        </a:rPr>
                        <a:t>ATRIP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51148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8610600" cy="4690872"/>
          </a:xfrm>
        </p:spPr>
        <p:txBody>
          <a:bodyPr>
            <a:normAutofit fontScale="40000" lnSpcReduction="20000"/>
          </a:bodyPr>
          <a:lstStyle/>
          <a:p>
            <a:r>
              <a:rPr lang="en-US" sz="3600" dirty="0">
                <a:latin typeface="Arial" panose="020B0604020202020204" pitchFamily="34" charset="0"/>
                <a:cs typeface="Arial" panose="020B0604020202020204" pitchFamily="34" charset="0"/>
              </a:rPr>
              <a:t>A search of the English literature using free text words was conducted during November 2013 in four databases: BIOSIS Citation Index® (Thomson Reuters Scientific, Inc. (Thomson®), Philadelphia, PA, USA), MEDLINE® (National Library of Medicine, Bethesda, MD, USA), and Web of Science® (Thomson Reuters Scientific, Inc. (Thomson®), Philadelphia, PA, USA) on the Web of Knowledge℠ (Thomson Reuters Scientific, Inc. (Thomson®), Philadelphia, PA, USA) platform and </a:t>
            </a:r>
            <a:r>
              <a:rPr lang="en-US" sz="3600" dirty="0" err="1">
                <a:latin typeface="Arial" panose="020B0604020202020204" pitchFamily="34" charset="0"/>
                <a:cs typeface="Arial" panose="020B0604020202020204" pitchFamily="34" charset="0"/>
              </a:rPr>
              <a:t>ScienceDirect</a:t>
            </a:r>
            <a:r>
              <a:rPr lang="en-US" sz="3600" dirty="0">
                <a:latin typeface="Arial" panose="020B0604020202020204" pitchFamily="34" charset="0"/>
                <a:cs typeface="Arial" panose="020B0604020202020204" pitchFamily="34" charset="0"/>
              </a:rPr>
              <a:t>® (Elsevier B.V., Amsterdam, North Holland, Netherlands). Search terms were selected to retrieve articles on oxidative stress-induced DNA damage and the accompanying response and repair mechanism. Articles were excluded if the content primarily involved ultraviolet radiation mutagenicity. Reference lists from these retrieved articles were screened for additional sources.</a:t>
            </a:r>
          </a:p>
          <a:p>
            <a:r>
              <a:rPr lang="en-US" sz="3600" dirty="0">
                <a:latin typeface="Arial" panose="020B0604020202020204" pitchFamily="34" charset="0"/>
                <a:cs typeface="Arial" panose="020B0604020202020204" pitchFamily="34" charset="0"/>
              </a:rPr>
              <a:t>The search strategy for Web of Knowledge℠ was as follows:</a:t>
            </a:r>
          </a:p>
          <a:p>
            <a:endParaRPr lang="en-US" sz="3600" dirty="0" smtClean="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r>
              <a:rPr lang="en-US" sz="3600" dirty="0" smtClean="0">
                <a:latin typeface="Arial" panose="020B0604020202020204" pitchFamily="34" charset="0"/>
                <a:cs typeface="Arial" panose="020B0604020202020204" pitchFamily="34" charset="0"/>
              </a:rPr>
              <a:t>Topic</a:t>
            </a:r>
            <a:r>
              <a:rPr lang="en-US" sz="3600" dirty="0">
                <a:latin typeface="Arial" panose="020B0604020202020204" pitchFamily="34" charset="0"/>
                <a:cs typeface="Arial" panose="020B0604020202020204" pitchFamily="34" charset="0"/>
              </a:rPr>
              <a:t>=(“Oxidative DNA damage” OR “oxidative stress-induced DNA damage” OR “oxidative damage” OR “oxidative stress “) AND Topic=(“DNA damage response” OR “DDR” OR “DNA damage response mechanism” OR “DNA damage checkpoint response” OR “DNA damage checkpoint” OR “base excision repair” OR “nucleotide excision repair” OR “mismatch repair” OR “oxidative DNA damage detection” OR “oxidative stress-induced DNA damage detection”) AND Topic=(“APE1” OR “APE2” OR “</a:t>
            </a:r>
            <a:r>
              <a:rPr lang="en-US" sz="3600" dirty="0" err="1">
                <a:latin typeface="Arial" panose="020B0604020202020204" pitchFamily="34" charset="0"/>
                <a:cs typeface="Arial" panose="020B0604020202020204" pitchFamily="34" charset="0"/>
              </a:rPr>
              <a:t>apurinic</a:t>
            </a:r>
            <a:r>
              <a:rPr lang="en-US" sz="3600" dirty="0">
                <a:latin typeface="Arial" panose="020B0604020202020204" pitchFamily="34" charset="0"/>
                <a:cs typeface="Arial" panose="020B0604020202020204" pitchFamily="34" charset="0"/>
              </a:rPr>
              <a:t>/</a:t>
            </a:r>
            <a:r>
              <a:rPr lang="en-US" sz="3600" dirty="0" err="1">
                <a:latin typeface="Arial" panose="020B0604020202020204" pitchFamily="34" charset="0"/>
                <a:cs typeface="Arial" panose="020B0604020202020204" pitchFamily="34" charset="0"/>
              </a:rPr>
              <a:t>apyrimidinic</a:t>
            </a:r>
            <a:r>
              <a:rPr lang="en-US" sz="3600" dirty="0">
                <a:latin typeface="Arial" panose="020B0604020202020204" pitchFamily="34" charset="0"/>
                <a:cs typeface="Arial" panose="020B0604020202020204" pitchFamily="34" charset="0"/>
              </a:rPr>
              <a:t> endonuclease 1” OR “</a:t>
            </a:r>
            <a:r>
              <a:rPr lang="en-US" sz="3600" dirty="0" err="1">
                <a:latin typeface="Arial" panose="020B0604020202020204" pitchFamily="34" charset="0"/>
                <a:cs typeface="Arial" panose="020B0604020202020204" pitchFamily="34" charset="0"/>
              </a:rPr>
              <a:t>apurinic</a:t>
            </a:r>
            <a:r>
              <a:rPr lang="en-US" sz="3600" dirty="0">
                <a:latin typeface="Arial" panose="020B0604020202020204" pitchFamily="34" charset="0"/>
                <a:cs typeface="Arial" panose="020B0604020202020204" pitchFamily="34" charset="0"/>
              </a:rPr>
              <a:t>/</a:t>
            </a:r>
            <a:r>
              <a:rPr lang="en-US" sz="3600" dirty="0" err="1">
                <a:latin typeface="Arial" panose="020B0604020202020204" pitchFamily="34" charset="0"/>
                <a:cs typeface="Arial" panose="020B0604020202020204" pitchFamily="34" charset="0"/>
              </a:rPr>
              <a:t>apyrimidinic</a:t>
            </a:r>
            <a:r>
              <a:rPr lang="en-US" sz="3600" dirty="0">
                <a:latin typeface="Arial" panose="020B0604020202020204" pitchFamily="34" charset="0"/>
                <a:cs typeface="Arial" panose="020B0604020202020204" pitchFamily="34" charset="0"/>
              </a:rPr>
              <a:t> endonuclease 2” OR “ATRIP” OR “ATR interacting protein” OR “ataxia telangiectasia mutated” OR “Chk1” OR “Chk2” OR “checkpoint” OR “ATR-Chk1” OR “ATR-Chk2” OR “single-stranded DNA binding protein” OR “SSB” OR “double strand break” OR “DSB” OR “homologous recombination” OR “PCNA” OR “proliferating cell nuclear antigen”) Refined by: Languages=( ENGLISH ) AND Document Types=( ARTICLE OR REVIEW ) AND Research Areas=( BIOCHEMISTRY MOLECULAR BIOLOGY OR CELL BIOLOGY OR ONCOLOGY OR BIOTECHNOLOGY APPLIED MICROBIOLOGY OR MICROBIOLOGY )Timespan=1950-2013.</a:t>
            </a:r>
          </a:p>
          <a:p>
            <a:endParaRPr lang="en-US" dirty="0"/>
          </a:p>
        </p:txBody>
      </p:sp>
      <p:sp>
        <p:nvSpPr>
          <p:cNvPr id="3" name="Title 2"/>
          <p:cNvSpPr>
            <a:spLocks noGrp="1"/>
          </p:cNvSpPr>
          <p:nvPr>
            <p:ph type="title"/>
          </p:nvPr>
        </p:nvSpPr>
        <p:spPr>
          <a:xfrm>
            <a:off x="533400" y="228600"/>
            <a:ext cx="8229600" cy="1143000"/>
          </a:xfrm>
        </p:spPr>
        <p:txBody>
          <a:bodyPr/>
          <a:lstStyle/>
          <a:p>
            <a:r>
              <a:rPr lang="en-US" dirty="0" smtClean="0"/>
              <a:t>Search strategy description</a:t>
            </a:r>
            <a:endParaRPr lang="en-US" dirty="0"/>
          </a:p>
        </p:txBody>
      </p:sp>
    </p:spTree>
    <p:extLst>
      <p:ext uri="{BB962C8B-B14F-4D97-AF65-F5344CB8AC3E}">
        <p14:creationId xmlns:p14="http://schemas.microsoft.com/office/powerpoint/2010/main" val="919124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14663"/>
            <a:ext cx="8430126" cy="546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704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48072"/>
          </a:xfrm>
        </p:spPr>
        <p:txBody>
          <a:bodyPr>
            <a:normAutofit/>
          </a:bodyPr>
          <a:lstStyle/>
          <a:p>
            <a:endParaRPr lang="en-US" sz="2800" i="1" dirty="0" smtClean="0"/>
          </a:p>
          <a:p>
            <a:r>
              <a:rPr lang="en-US" sz="2800" dirty="0" smtClean="0"/>
              <a:t>Image posted here for presentation depicted a sample publisher copyright agreement.</a:t>
            </a:r>
          </a:p>
          <a:p>
            <a:r>
              <a:rPr lang="en-US" sz="2800" dirty="0" smtClean="0"/>
              <a:t>Found at: </a:t>
            </a:r>
          </a:p>
          <a:p>
            <a:r>
              <a:rPr lang="en-US" sz="2800" i="1" dirty="0" smtClean="0"/>
              <a:t>(</a:t>
            </a:r>
            <a:r>
              <a:rPr lang="en-US" sz="2800" i="1" dirty="0"/>
              <a:t>http://authorservices.wiley.com/bauthor/lic_samples/eCTA_sample.pdf)</a:t>
            </a:r>
            <a:endParaRPr lang="en-US" sz="2800" i="1" dirty="0" smtClean="0"/>
          </a:p>
          <a:p>
            <a:endParaRPr lang="en-US" sz="2800" i="1" dirty="0"/>
          </a:p>
          <a:p>
            <a:endParaRPr lang="en-US" sz="2800" i="1" dirty="0" smtClean="0"/>
          </a:p>
          <a:p>
            <a:endParaRPr lang="en-US" sz="2800" i="1" dirty="0"/>
          </a:p>
          <a:p>
            <a:endParaRPr lang="en-US" sz="2800" i="1" dirty="0" smtClean="0"/>
          </a:p>
          <a:p>
            <a:endParaRPr lang="en-US" sz="2800" i="1" dirty="0"/>
          </a:p>
          <a:p>
            <a:endParaRPr lang="en-US" sz="2800" i="1" dirty="0" smtClean="0"/>
          </a:p>
          <a:p>
            <a:endParaRPr lang="en-US" sz="2800" i="1" dirty="0"/>
          </a:p>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645262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a:t>Jensen M. "Happily Ever </a:t>
            </a:r>
            <a:r>
              <a:rPr lang="en-US" dirty="0" smtClean="0"/>
              <a:t>After? </a:t>
            </a:r>
            <a:r>
              <a:rPr lang="en-US" dirty="0"/>
              <a:t>MOOCs and Industry Unite for Professional </a:t>
            </a:r>
            <a:r>
              <a:rPr lang="en-US" dirty="0" smtClean="0"/>
              <a:t>Development.” Accessed </a:t>
            </a:r>
            <a:r>
              <a:rPr lang="en-US" dirty="0"/>
              <a:t>May 19, 2014</a:t>
            </a:r>
            <a:r>
              <a:rPr lang="en-US" dirty="0" smtClean="0"/>
              <a:t>. (</a:t>
            </a:r>
            <a:r>
              <a:rPr lang="en-US" dirty="0">
                <a:hlinkClick r:id="rId3"/>
              </a:rPr>
              <a:t>http://</a:t>
            </a:r>
            <a:r>
              <a:rPr lang="en-US" dirty="0" smtClean="0">
                <a:hlinkClick r:id="rId3"/>
              </a:rPr>
              <a:t>www.evolllution.com/distance_online_learning/happily-after-moocs-industry-unite-professional-development</a:t>
            </a:r>
            <a:r>
              <a:rPr lang="en-US" dirty="0" smtClean="0"/>
              <a:t>)</a:t>
            </a:r>
          </a:p>
          <a:p>
            <a:r>
              <a:rPr lang="en-US" dirty="0" smtClean="0"/>
              <a:t>"</a:t>
            </a:r>
            <a:r>
              <a:rPr lang="en-US" dirty="0"/>
              <a:t>DRS: Integrated Hybrid Software Framework for Autonomous Mobile </a:t>
            </a:r>
            <a:r>
              <a:rPr lang="en-US" dirty="0" smtClean="0"/>
              <a:t>Robot." </a:t>
            </a:r>
            <a:r>
              <a:rPr lang="en-US" dirty="0"/>
              <a:t>Michigan State University. </a:t>
            </a:r>
            <a:r>
              <a:rPr lang="en-US" dirty="0" smtClean="0"/>
              <a:t>(</a:t>
            </a:r>
            <a:r>
              <a:rPr lang="en-US" dirty="0"/>
              <a:t>2002) Accessed May 19, </a:t>
            </a:r>
            <a:r>
              <a:rPr lang="en-US" dirty="0" smtClean="0"/>
              <a:t>2014. </a:t>
            </a:r>
            <a:r>
              <a:rPr lang="en-US" dirty="0"/>
              <a:t>(</a:t>
            </a:r>
            <a:r>
              <a:rPr lang="en-US" dirty="0">
                <a:hlinkClick r:id="rId4"/>
              </a:rPr>
              <a:t>http://</a:t>
            </a:r>
            <a:r>
              <a:rPr lang="en-US" dirty="0" smtClean="0">
                <a:hlinkClick r:id="rId4"/>
              </a:rPr>
              <a:t>www.egr.msu.edu/mars/members.htm</a:t>
            </a:r>
            <a:r>
              <a:rPr lang="en-US" dirty="0" smtClean="0"/>
              <a:t>)</a:t>
            </a:r>
          </a:p>
          <a:p>
            <a:r>
              <a:rPr lang="en-US" dirty="0" smtClean="0"/>
              <a:t>"</a:t>
            </a:r>
            <a:r>
              <a:rPr lang="en-US" dirty="0"/>
              <a:t>National Library Week, April 13-19, 2008: Stu's </a:t>
            </a:r>
            <a:r>
              <a:rPr lang="en-US" dirty="0" smtClean="0"/>
              <a:t>Views." </a:t>
            </a:r>
            <a:r>
              <a:rPr lang="en-US" dirty="0"/>
              <a:t>University of Washington School of </a:t>
            </a:r>
            <a:r>
              <a:rPr lang="en-US" dirty="0" smtClean="0"/>
              <a:t>Law. (2008) Accessed </a:t>
            </a:r>
            <a:r>
              <a:rPr lang="en-US" dirty="0"/>
              <a:t>May 19, </a:t>
            </a:r>
            <a:r>
              <a:rPr lang="en-US" dirty="0" smtClean="0"/>
              <a:t>2014. </a:t>
            </a:r>
            <a:r>
              <a:rPr lang="en-US" dirty="0"/>
              <a:t>(</a:t>
            </a:r>
            <a:r>
              <a:rPr lang="en-US" dirty="0">
                <a:hlinkClick r:id="rId5"/>
              </a:rPr>
              <a:t>http://</a:t>
            </a:r>
            <a:r>
              <a:rPr lang="en-US" dirty="0" smtClean="0">
                <a:hlinkClick r:id="rId5"/>
              </a:rPr>
              <a:t>lib.law.washington.edu/announce/nlw08/jealousy.html</a:t>
            </a:r>
            <a:r>
              <a:rPr lang="en-US" dirty="0" smtClean="0"/>
              <a:t>)</a:t>
            </a:r>
          </a:p>
          <a:p>
            <a:r>
              <a:rPr lang="en-US" i="1" dirty="0"/>
              <a:t>Wikimedia Commons</a:t>
            </a:r>
            <a:r>
              <a:rPr lang="en-US" dirty="0"/>
              <a:t>. "Megaphone (3638663013).jpg" (2002) Accessed May 19, 2014</a:t>
            </a:r>
            <a:r>
              <a:rPr lang="en-US" dirty="0" smtClean="0"/>
              <a:t>. (</a:t>
            </a:r>
            <a:r>
              <a:rPr lang="en-US" dirty="0">
                <a:hlinkClick r:id="rId6"/>
              </a:rPr>
              <a:t>http://commons.wikimedia.org/wiki/File:Megaphone_(</a:t>
            </a:r>
            <a:r>
              <a:rPr lang="en-US" dirty="0" smtClean="0">
                <a:hlinkClick r:id="rId6"/>
              </a:rPr>
              <a:t>3638663013.jpg</a:t>
            </a:r>
            <a:r>
              <a:rPr lang="en-US" dirty="0" smtClean="0"/>
              <a:t>)</a:t>
            </a:r>
          </a:p>
          <a:p>
            <a:r>
              <a:rPr lang="en-US" dirty="0" smtClean="0"/>
              <a:t>Wiley-Blackwell. “Author Services – Copyright Transfer Agreement.” (2014) Accessed May 19, 2014. (</a:t>
            </a:r>
            <a:r>
              <a:rPr lang="en-US" sz="2600" dirty="0" smtClean="0">
                <a:hlinkClick r:id="rId7"/>
              </a:rPr>
              <a:t>http</a:t>
            </a:r>
            <a:r>
              <a:rPr lang="en-US" sz="2600" dirty="0">
                <a:hlinkClick r:id="rId7"/>
              </a:rPr>
              <a:t>://</a:t>
            </a:r>
            <a:r>
              <a:rPr lang="en-US" sz="2600" dirty="0" smtClean="0">
                <a:hlinkClick r:id="rId7"/>
              </a:rPr>
              <a:t>authorservices.wiley.com/bauthor/lic_samples/eCTA_sample.pdf</a:t>
            </a:r>
            <a:r>
              <a:rPr lang="en-US" dirty="0" smtClean="0"/>
              <a:t>)</a:t>
            </a:r>
          </a:p>
          <a:p>
            <a:endParaRPr lang="en-US" dirty="0" smtClean="0"/>
          </a:p>
          <a:p>
            <a:endParaRPr lang="en-US" dirty="0" smtClean="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Images</a:t>
            </a:r>
            <a:endParaRPr lang="en-US" dirty="0"/>
          </a:p>
        </p:txBody>
      </p:sp>
    </p:spTree>
    <p:extLst>
      <p:ext uri="{BB962C8B-B14F-4D97-AF65-F5344CB8AC3E}">
        <p14:creationId xmlns:p14="http://schemas.microsoft.com/office/powerpoint/2010/main" val="1502987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Who are the copyright holder(s) of the work?</a:t>
            </a:r>
          </a:p>
          <a:p>
            <a:pPr lvl="1"/>
            <a:r>
              <a:rPr lang="en-US" dirty="0" smtClean="0"/>
              <a:t>Requirements: must have contributed “original copyrightable expression” to the work</a:t>
            </a:r>
          </a:p>
          <a:p>
            <a:r>
              <a:rPr lang="en-US" dirty="0" smtClean="0"/>
              <a:t>Types of copyright holder(s) under the law</a:t>
            </a:r>
          </a:p>
          <a:p>
            <a:pPr lvl="1"/>
            <a:r>
              <a:rPr lang="en-US" dirty="0" smtClean="0"/>
              <a:t>Single Author</a:t>
            </a:r>
          </a:p>
          <a:p>
            <a:pPr lvl="1"/>
            <a:r>
              <a:rPr lang="en-US" dirty="0" smtClean="0"/>
              <a:t>Joint Holders</a:t>
            </a:r>
          </a:p>
          <a:p>
            <a:pPr lvl="1"/>
            <a:r>
              <a:rPr lang="en-US" dirty="0" smtClean="0"/>
              <a:t>Work for Hire</a:t>
            </a:r>
          </a:p>
          <a:p>
            <a:pPr lvl="2"/>
            <a:r>
              <a:rPr lang="en-US" dirty="0" smtClean="0"/>
              <a:t>Employee/Employer</a:t>
            </a:r>
          </a:p>
          <a:p>
            <a:pPr lvl="2"/>
            <a:r>
              <a:rPr lang="en-US" dirty="0" smtClean="0"/>
              <a:t>Independent Contractors</a:t>
            </a:r>
          </a:p>
          <a:p>
            <a:pPr lvl="1"/>
            <a:endParaRPr lang="en-US" dirty="0" smtClean="0"/>
          </a:p>
        </p:txBody>
      </p:sp>
      <p:sp>
        <p:nvSpPr>
          <p:cNvPr id="3" name="Title 2"/>
          <p:cNvSpPr>
            <a:spLocks noGrp="1"/>
          </p:cNvSpPr>
          <p:nvPr>
            <p:ph type="title"/>
          </p:nvPr>
        </p:nvSpPr>
        <p:spPr/>
        <p:txBody>
          <a:bodyPr/>
          <a:lstStyle/>
          <a:p>
            <a:r>
              <a:rPr lang="en-US" dirty="0" smtClean="0"/>
              <a:t>Copyright &amp; Publishing Options</a:t>
            </a:r>
            <a:endParaRPr lang="en-US" dirty="0"/>
          </a:p>
        </p:txBody>
      </p:sp>
    </p:spTree>
    <p:extLst>
      <p:ext uri="{BB962C8B-B14F-4D97-AF65-F5344CB8AC3E}">
        <p14:creationId xmlns:p14="http://schemas.microsoft.com/office/powerpoint/2010/main" val="2959334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Two or more</a:t>
            </a:r>
          </a:p>
          <a:p>
            <a:r>
              <a:rPr lang="en-US" dirty="0" smtClean="0"/>
              <a:t>Contribute copyrightable expression to a work</a:t>
            </a:r>
          </a:p>
          <a:p>
            <a:r>
              <a:rPr lang="en-US" dirty="0" smtClean="0"/>
              <a:t>Intending, at that time, that their combined contributions be a whole</a:t>
            </a:r>
          </a:p>
          <a:p>
            <a:r>
              <a:rPr lang="en-US" dirty="0" smtClean="0"/>
              <a:t>Each holds an undivided interest in the work as a whole</a:t>
            </a:r>
          </a:p>
          <a:p>
            <a:r>
              <a:rPr lang="en-US" dirty="0" smtClean="0"/>
              <a:t>Only duty to each other is to account for any profits made</a:t>
            </a:r>
          </a:p>
          <a:p>
            <a:r>
              <a:rPr lang="en-US" dirty="0" smtClean="0"/>
              <a:t>Consider an MOU to clarify future matters</a:t>
            </a:r>
            <a:endParaRPr lang="en-US" dirty="0"/>
          </a:p>
        </p:txBody>
      </p:sp>
      <p:sp>
        <p:nvSpPr>
          <p:cNvPr id="3" name="Title 2"/>
          <p:cNvSpPr>
            <a:spLocks noGrp="1"/>
          </p:cNvSpPr>
          <p:nvPr>
            <p:ph type="title"/>
          </p:nvPr>
        </p:nvSpPr>
        <p:spPr/>
        <p:txBody>
          <a:bodyPr/>
          <a:lstStyle/>
          <a:p>
            <a:r>
              <a:rPr lang="en-US" dirty="0" smtClean="0"/>
              <a:t>Joint Copyright Holders</a:t>
            </a:r>
            <a:endParaRPr lang="en-US" dirty="0"/>
          </a:p>
        </p:txBody>
      </p:sp>
    </p:spTree>
    <p:extLst>
      <p:ext uri="{BB962C8B-B14F-4D97-AF65-F5344CB8AC3E}">
        <p14:creationId xmlns:p14="http://schemas.microsoft.com/office/powerpoint/2010/main" val="227395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Co-authorship of literature reviews</a:t>
            </a:r>
          </a:p>
          <a:p>
            <a:endParaRPr lang="en-US" dirty="0" smtClean="0"/>
          </a:p>
          <a:p>
            <a:r>
              <a:rPr lang="en-US" dirty="0" smtClean="0"/>
              <a:t>Open Access publishing and copyright</a:t>
            </a:r>
            <a:endParaRPr lang="en-US" dirty="0"/>
          </a:p>
        </p:txBody>
      </p:sp>
      <p:sp>
        <p:nvSpPr>
          <p:cNvPr id="3" name="Title 2"/>
          <p:cNvSpPr>
            <a:spLocks noGrp="1"/>
          </p:cNvSpPr>
          <p:nvPr>
            <p:ph type="title"/>
          </p:nvPr>
        </p:nvSpPr>
        <p:spPr/>
        <p:txBody>
          <a:bodyPr/>
          <a:lstStyle/>
          <a:p>
            <a:r>
              <a:rPr lang="en-US" dirty="0" smtClean="0"/>
              <a:t>Seek opportunities </a:t>
            </a:r>
            <a:endParaRPr lang="en-US" dirty="0"/>
          </a:p>
        </p:txBody>
      </p:sp>
    </p:spTree>
    <p:extLst>
      <p:ext uri="{BB962C8B-B14F-4D97-AF65-F5344CB8AC3E}">
        <p14:creationId xmlns:p14="http://schemas.microsoft.com/office/powerpoint/2010/main" val="1556864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subscription journal or an open access journal are the primary choices</a:t>
            </a:r>
          </a:p>
          <a:p>
            <a:r>
              <a:rPr lang="en-US" dirty="0" smtClean="0"/>
              <a:t>Subscription journal will impose both price and use barriers affecting access and downstream use</a:t>
            </a:r>
          </a:p>
          <a:p>
            <a:r>
              <a:rPr lang="en-US" dirty="0" smtClean="0"/>
              <a:t>Open Access journals (here defined) –online, free to world without any use restrictions</a:t>
            </a:r>
          </a:p>
          <a:p>
            <a:r>
              <a:rPr lang="en-US" dirty="0"/>
              <a:t>Author Resources: </a:t>
            </a:r>
            <a:r>
              <a:rPr lang="en-US" i="1" dirty="0"/>
              <a:t>https://</a:t>
            </a:r>
            <a:r>
              <a:rPr lang="en-US" i="1" dirty="0" err="1"/>
              <a:t>library.uncc.edu</a:t>
            </a:r>
            <a:r>
              <a:rPr lang="en-US" i="1" dirty="0"/>
              <a:t>/node/12529</a:t>
            </a:r>
          </a:p>
          <a:p>
            <a:endParaRPr lang="en-US" i="1" dirty="0"/>
          </a:p>
        </p:txBody>
      </p:sp>
      <p:sp>
        <p:nvSpPr>
          <p:cNvPr id="3" name="Title 2"/>
          <p:cNvSpPr>
            <a:spLocks noGrp="1"/>
          </p:cNvSpPr>
          <p:nvPr>
            <p:ph type="title"/>
          </p:nvPr>
        </p:nvSpPr>
        <p:spPr/>
        <p:txBody>
          <a:bodyPr/>
          <a:lstStyle/>
          <a:p>
            <a:r>
              <a:rPr lang="en-US" dirty="0" smtClean="0"/>
              <a:t>Where you publish matters</a:t>
            </a:r>
            <a:endParaRPr lang="en-US" dirty="0"/>
          </a:p>
        </p:txBody>
      </p:sp>
    </p:spTree>
    <p:extLst>
      <p:ext uri="{BB962C8B-B14F-4D97-AF65-F5344CB8AC3E}">
        <p14:creationId xmlns:p14="http://schemas.microsoft.com/office/powerpoint/2010/main" val="913618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Subscription Journal</a:t>
            </a:r>
          </a:p>
          <a:p>
            <a:pPr lvl="1"/>
            <a:r>
              <a:rPr lang="en-US" dirty="0" smtClean="0"/>
              <a:t>© Transfer</a:t>
            </a:r>
          </a:p>
          <a:p>
            <a:pPr lvl="2"/>
            <a:r>
              <a:rPr lang="en-US" dirty="0" smtClean="0"/>
              <a:t>Check journal policy for posting in OA IR</a:t>
            </a:r>
          </a:p>
          <a:p>
            <a:pPr lvl="2"/>
            <a:r>
              <a:rPr lang="en-US" dirty="0" smtClean="0"/>
              <a:t>Check SHERPA/ROMEO site</a:t>
            </a:r>
          </a:p>
          <a:p>
            <a:pPr lvl="2"/>
            <a:r>
              <a:rPr lang="en-US" dirty="0"/>
              <a:t>Need </a:t>
            </a:r>
            <a:r>
              <a:rPr lang="en-US" dirty="0" smtClean="0"/>
              <a:t>permission</a:t>
            </a:r>
          </a:p>
          <a:p>
            <a:r>
              <a:rPr lang="en-US" dirty="0" smtClean="0"/>
              <a:t>Open Access Journal</a:t>
            </a:r>
          </a:p>
          <a:p>
            <a:pPr lvl="1"/>
            <a:r>
              <a:rPr lang="en-US" dirty="0" smtClean="0"/>
              <a:t>The authors/joint © holders retain the copyright</a:t>
            </a:r>
          </a:p>
          <a:p>
            <a:pPr lvl="1"/>
            <a:r>
              <a:rPr lang="en-US" dirty="0" smtClean="0"/>
              <a:t>They can deposit the work in an OA repository, wherever that </a:t>
            </a:r>
            <a:r>
              <a:rPr lang="en-US" smtClean="0"/>
              <a:t>is hosted.</a:t>
            </a:r>
            <a:endParaRPr lang="en-US" dirty="0"/>
          </a:p>
          <a:p>
            <a:pPr lvl="2"/>
            <a:endParaRPr lang="en-US" dirty="0" smtClean="0"/>
          </a:p>
        </p:txBody>
      </p:sp>
      <p:sp>
        <p:nvSpPr>
          <p:cNvPr id="3" name="Title 2"/>
          <p:cNvSpPr>
            <a:spLocks noGrp="1"/>
          </p:cNvSpPr>
          <p:nvPr>
            <p:ph type="title"/>
          </p:nvPr>
        </p:nvSpPr>
        <p:spPr/>
        <p:txBody>
          <a:bodyPr/>
          <a:lstStyle/>
          <a:p>
            <a:r>
              <a:rPr lang="en-US" dirty="0" smtClean="0"/>
              <a:t>Effect of Your Choice</a:t>
            </a:r>
            <a:endParaRPr lang="en-US" dirty="0"/>
          </a:p>
        </p:txBody>
      </p:sp>
    </p:spTree>
    <p:extLst>
      <p:ext uri="{BB962C8B-B14F-4D97-AF65-F5344CB8AC3E}">
        <p14:creationId xmlns:p14="http://schemas.microsoft.com/office/powerpoint/2010/main" val="3581404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224272"/>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      </a:t>
            </a:r>
          </a:p>
          <a:p>
            <a:r>
              <a:rPr lang="en-US" dirty="0"/>
              <a:t> </a:t>
            </a:r>
            <a:r>
              <a:rPr lang="en-US" dirty="0" smtClean="0"/>
              <a:t>              </a:t>
            </a:r>
            <a:r>
              <a:rPr lang="en-US" i="1" dirty="0" smtClean="0"/>
              <a:t>http</a:t>
            </a:r>
            <a:r>
              <a:rPr lang="en-US" i="1" dirty="0"/>
              <a:t>://library.uncc.edu/openaccess</a:t>
            </a:r>
          </a:p>
        </p:txBody>
      </p:sp>
      <p:sp>
        <p:nvSpPr>
          <p:cNvPr id="3" name="Title 2"/>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7716"/>
            <a:ext cx="8305800" cy="5317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3339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descr="C:\Users\msorrel1\AppData\Local\Microsoft\Windows\Temporary Internet Files\Content.IE5\GH9LLR0D\MC90010521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6765" y="1219200"/>
            <a:ext cx="3830467"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640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a:bodyPr>
          <a:lstStyle/>
          <a:p>
            <a:endParaRPr lang="en-US" dirty="0" smtClean="0"/>
          </a:p>
          <a:p>
            <a:endParaRPr lang="en-US" dirty="0"/>
          </a:p>
          <a:p>
            <a:r>
              <a:rPr lang="en-US" dirty="0" smtClean="0"/>
              <a:t>Image posted here for presentation depicted colleagues working together.</a:t>
            </a:r>
          </a:p>
          <a:p>
            <a:r>
              <a:rPr lang="en-US" dirty="0" smtClean="0"/>
              <a:t>Found at</a:t>
            </a:r>
          </a:p>
          <a:p>
            <a:r>
              <a:rPr lang="en-US" dirty="0" smtClean="0"/>
              <a:t>:</a:t>
            </a:r>
            <a:r>
              <a:rPr lang="en-US" sz="2800" i="1" dirty="0" smtClean="0"/>
              <a:t>(</a:t>
            </a:r>
            <a:r>
              <a:rPr lang="en-US" sz="2800" i="1" dirty="0"/>
              <a:t>http://www.evolllution.com/distance_online_learning/happily-after-moocs-industry-unite-professional-development</a:t>
            </a:r>
            <a:r>
              <a:rPr lang="en-US" sz="2800" dirty="0"/>
              <a:t>/)</a:t>
            </a:r>
          </a:p>
          <a:p>
            <a:endParaRPr lang="en-US" dirty="0"/>
          </a:p>
          <a:p>
            <a:endParaRPr lang="en-US" dirty="0" smtClean="0"/>
          </a:p>
          <a:p>
            <a:endParaRPr lang="en-US" sz="1200" dirty="0" smtClean="0"/>
          </a:p>
          <a:p>
            <a:endParaRPr lang="en-US" sz="1200" dirty="0"/>
          </a:p>
          <a:p>
            <a:endParaRPr lang="en-US" sz="1200" dirty="0" smtClean="0"/>
          </a:p>
        </p:txBody>
      </p:sp>
      <p:sp>
        <p:nvSpPr>
          <p:cNvPr id="3" name="Title 2"/>
          <p:cNvSpPr>
            <a:spLocks noGrp="1"/>
          </p:cNvSpPr>
          <p:nvPr>
            <p:ph type="title"/>
          </p:nvPr>
        </p:nvSpPr>
        <p:spPr>
          <a:xfrm>
            <a:off x="457200" y="152400"/>
            <a:ext cx="8229600" cy="1371600"/>
          </a:xfrm>
        </p:spPr>
        <p:txBody>
          <a:bodyPr>
            <a:noAutofit/>
          </a:bodyPr>
          <a:lstStyle/>
          <a:p>
            <a:r>
              <a:rPr lang="en-US" sz="3200" dirty="0" smtClean="0">
                <a:effectLst/>
              </a:rPr>
              <a:t>Play </a:t>
            </a:r>
            <a:r>
              <a:rPr lang="en-US" sz="3200" dirty="0">
                <a:effectLst/>
              </a:rPr>
              <a:t>a more integral role within academic writing and publishing </a:t>
            </a:r>
            <a:r>
              <a:rPr lang="en-US" sz="3200" dirty="0" smtClean="0">
                <a:effectLst/>
              </a:rPr>
              <a:t>teams outside of the library</a:t>
            </a:r>
            <a:endParaRPr lang="en-US" sz="3200" dirty="0"/>
          </a:p>
        </p:txBody>
      </p:sp>
    </p:spTree>
    <p:extLst>
      <p:ext uri="{BB962C8B-B14F-4D97-AF65-F5344CB8AC3E}">
        <p14:creationId xmlns:p14="http://schemas.microsoft.com/office/powerpoint/2010/main" val="3399888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r>
              <a:rPr lang="en-US" dirty="0" smtClean="0"/>
              <a:t>Image posted here for presentation depicted worker carrying heavy load of files.</a:t>
            </a:r>
          </a:p>
          <a:p>
            <a:r>
              <a:rPr lang="en-US" dirty="0" smtClean="0"/>
              <a:t>Found at: </a:t>
            </a:r>
            <a:r>
              <a:rPr lang="en-US" sz="2800" dirty="0"/>
              <a:t> (</a:t>
            </a:r>
            <a:r>
              <a:rPr lang="en-US" sz="2800" i="1" dirty="0"/>
              <a:t>http://www.egr.msu.edu/mars/members.htm</a:t>
            </a:r>
            <a:r>
              <a:rPr lang="en-US" sz="2800" dirty="0"/>
              <a:t>)</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3" name="Title 2"/>
          <p:cNvSpPr>
            <a:spLocks noGrp="1"/>
          </p:cNvSpPr>
          <p:nvPr>
            <p:ph type="title"/>
          </p:nvPr>
        </p:nvSpPr>
        <p:spPr/>
        <p:txBody>
          <a:bodyPr/>
          <a:lstStyle/>
          <a:p>
            <a:r>
              <a:rPr lang="en-US" dirty="0" smtClean="0"/>
              <a:t>Librarian </a:t>
            </a:r>
            <a:r>
              <a:rPr lang="en-US" dirty="0" err="1" smtClean="0"/>
              <a:t>vs</a:t>
            </a:r>
            <a:r>
              <a:rPr lang="en-US" dirty="0" smtClean="0"/>
              <a:t> Research Assistant</a:t>
            </a:r>
            <a:endParaRPr lang="en-US" dirty="0"/>
          </a:p>
        </p:txBody>
      </p:sp>
    </p:spTree>
    <p:extLst>
      <p:ext uri="{BB962C8B-B14F-4D97-AF65-F5344CB8AC3E}">
        <p14:creationId xmlns:p14="http://schemas.microsoft.com/office/powerpoint/2010/main" val="4168387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914400" y="533400"/>
            <a:ext cx="7479792" cy="4953000"/>
          </a:xfrm>
        </p:spPr>
        <p:txBody>
          <a:bodyPr/>
          <a:lstStyle/>
          <a:p>
            <a:r>
              <a:rPr lang="en-US" sz="2800" dirty="0" smtClean="0"/>
              <a:t>Image posted here for presentation depicted lawyer at podium accepting “lawyer of the year” award.</a:t>
            </a:r>
          </a:p>
          <a:p>
            <a:r>
              <a:rPr lang="en-US" sz="2800" dirty="0" smtClean="0"/>
              <a:t>Found at: </a:t>
            </a:r>
            <a:r>
              <a:rPr lang="en-US" sz="2800" i="1" dirty="0" smtClean="0"/>
              <a:t>(</a:t>
            </a:r>
            <a:r>
              <a:rPr lang="en-US" sz="2800" i="1" dirty="0"/>
              <a:t>http://lib.law.washington.edu/announce/nlw08/jealousy.html)</a:t>
            </a:r>
          </a:p>
          <a:p>
            <a:endParaRPr lang="en-US" dirty="0"/>
          </a:p>
          <a:p>
            <a:endParaRPr lang="en-US" dirty="0"/>
          </a:p>
        </p:txBody>
      </p:sp>
      <p:sp>
        <p:nvSpPr>
          <p:cNvPr id="4" name="Text Placeholder 3"/>
          <p:cNvSpPr>
            <a:spLocks noGrp="1"/>
          </p:cNvSpPr>
          <p:nvPr>
            <p:ph type="body" idx="2"/>
          </p:nvPr>
        </p:nvSpPr>
        <p:spPr>
          <a:xfrm>
            <a:off x="4114800" y="6019800"/>
            <a:ext cx="4343400" cy="533400"/>
          </a:xfrm>
        </p:spPr>
        <p:txBody>
          <a:bodyPr>
            <a:normAutofit/>
          </a:bodyPr>
          <a:lstStyle/>
          <a:p>
            <a:endParaRPr lang="en-US" dirty="0"/>
          </a:p>
        </p:txBody>
      </p:sp>
    </p:spTree>
    <p:extLst>
      <p:ext uri="{BB962C8B-B14F-4D97-AF65-F5344CB8AC3E}">
        <p14:creationId xmlns:p14="http://schemas.microsoft.com/office/powerpoint/2010/main" val="1517521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sz="1200" dirty="0" smtClean="0"/>
          </a:p>
          <a:p>
            <a:endParaRPr lang="en-US" sz="1200" dirty="0"/>
          </a:p>
          <a:p>
            <a:r>
              <a:rPr lang="en-US" sz="1200" i="1" dirty="0" smtClean="0"/>
              <a:t>                                               </a:t>
            </a:r>
          </a:p>
          <a:p>
            <a:endParaRPr lang="en-US" sz="1200" i="1" dirty="0"/>
          </a:p>
          <a:p>
            <a:r>
              <a:rPr lang="en-US" sz="1800" i="1" dirty="0" smtClean="0"/>
              <a:t>Source: Albert Herring</a:t>
            </a:r>
          </a:p>
          <a:p>
            <a:r>
              <a:rPr lang="en-US" sz="1800" i="1" dirty="0" smtClean="0"/>
              <a:t>                                            </a:t>
            </a:r>
            <a:r>
              <a:rPr lang="en-US" sz="1800" i="1" dirty="0" smtClean="0"/>
              <a:t>(</a:t>
            </a:r>
            <a:r>
              <a:rPr lang="en-US" sz="1800" i="1" dirty="0"/>
              <a:t>http://commons.wikimedia.org/wiki/File:Megaphone_(3638663013).</a:t>
            </a:r>
            <a:r>
              <a:rPr lang="en-US" sz="1800" i="1" dirty="0" smtClean="0"/>
              <a:t>jpg)</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Seeking co-authorship of literature reviews? Publicize your intentions.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76399"/>
            <a:ext cx="5181600" cy="3374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914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Can you put yourself in a position to negotiate for co-authorship for a faculty member’s literature review?</a:t>
            </a:r>
          </a:p>
          <a:p>
            <a:endParaRPr lang="en-US" dirty="0" smtClean="0"/>
          </a:p>
          <a:p>
            <a:r>
              <a:rPr lang="en-US" dirty="0" smtClean="0"/>
              <a:t>Contribute to article content.</a:t>
            </a:r>
            <a:endParaRPr lang="en-US" dirty="0"/>
          </a:p>
        </p:txBody>
      </p:sp>
      <p:sp>
        <p:nvSpPr>
          <p:cNvPr id="3" name="Title 2"/>
          <p:cNvSpPr>
            <a:spLocks noGrp="1"/>
          </p:cNvSpPr>
          <p:nvPr>
            <p:ph type="title"/>
          </p:nvPr>
        </p:nvSpPr>
        <p:spPr>
          <a:xfrm>
            <a:off x="457200" y="274638"/>
            <a:ext cx="8229600" cy="1173162"/>
          </a:xfrm>
        </p:spPr>
        <p:txBody>
          <a:bodyPr>
            <a:normAutofit/>
          </a:bodyPr>
          <a:lstStyle/>
          <a:p>
            <a:r>
              <a:rPr lang="en-US" dirty="0" smtClean="0">
                <a:effectLst/>
              </a:rPr>
              <a:t>Negotiation</a:t>
            </a:r>
            <a:endParaRPr lang="en-US" dirty="0"/>
          </a:p>
        </p:txBody>
      </p:sp>
    </p:spTree>
    <p:extLst>
      <p:ext uri="{BB962C8B-B14F-4D97-AF65-F5344CB8AC3E}">
        <p14:creationId xmlns:p14="http://schemas.microsoft.com/office/powerpoint/2010/main" val="2823414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Topic</a:t>
            </a:r>
          </a:p>
          <a:p>
            <a:r>
              <a:rPr lang="en-US" dirty="0"/>
              <a:t>Date range for search strategy?</a:t>
            </a:r>
          </a:p>
          <a:p>
            <a:r>
              <a:rPr lang="en-US" dirty="0" smtClean="0"/>
              <a:t>What journal? OA? </a:t>
            </a:r>
          </a:p>
          <a:p>
            <a:r>
              <a:rPr lang="en-US" dirty="0"/>
              <a:t>Deadlines</a:t>
            </a:r>
          </a:p>
          <a:p>
            <a:r>
              <a:rPr lang="en-US" dirty="0" smtClean="0"/>
              <a:t>Invited article?</a:t>
            </a:r>
          </a:p>
          <a:p>
            <a:r>
              <a:rPr lang="en-US" dirty="0" smtClean="0"/>
              <a:t>Other co-authors</a:t>
            </a:r>
          </a:p>
          <a:p>
            <a:r>
              <a:rPr lang="en-US" dirty="0"/>
              <a:t>Offer to write the search strategy for inclusion into the literature review article</a:t>
            </a:r>
          </a:p>
          <a:p>
            <a:r>
              <a:rPr lang="en-US" dirty="0" smtClean="0"/>
              <a:t>Are key citations or articles available?</a:t>
            </a:r>
          </a:p>
          <a:p>
            <a:r>
              <a:rPr lang="en-US" dirty="0" smtClean="0"/>
              <a:t>Author order</a:t>
            </a:r>
          </a:p>
          <a:p>
            <a:r>
              <a:rPr lang="en-US" dirty="0" smtClean="0"/>
              <a:t>This is what I can do for you….</a:t>
            </a:r>
          </a:p>
          <a:p>
            <a:endParaRPr lang="en-US" dirty="0"/>
          </a:p>
        </p:txBody>
      </p:sp>
      <p:sp>
        <p:nvSpPr>
          <p:cNvPr id="3" name="Title 2"/>
          <p:cNvSpPr>
            <a:spLocks noGrp="1"/>
          </p:cNvSpPr>
          <p:nvPr>
            <p:ph type="title"/>
          </p:nvPr>
        </p:nvSpPr>
        <p:spPr>
          <a:xfrm>
            <a:off x="457200" y="274638"/>
            <a:ext cx="8229600" cy="1096962"/>
          </a:xfrm>
        </p:spPr>
        <p:txBody>
          <a:bodyPr>
            <a:normAutofit fontScale="90000"/>
          </a:bodyPr>
          <a:lstStyle/>
          <a:p>
            <a:r>
              <a:rPr lang="en-US" dirty="0">
                <a:effectLst/>
              </a:rPr>
              <a:t>What </a:t>
            </a:r>
            <a:r>
              <a:rPr lang="en-US" dirty="0" smtClean="0">
                <a:effectLst/>
              </a:rPr>
              <a:t>details </a:t>
            </a:r>
            <a:r>
              <a:rPr lang="en-US" dirty="0">
                <a:effectLst/>
              </a:rPr>
              <a:t>should be </a:t>
            </a:r>
            <a:r>
              <a:rPr lang="en-US" dirty="0" smtClean="0">
                <a:effectLst/>
              </a:rPr>
              <a:t>discussed with the </a:t>
            </a:r>
            <a:r>
              <a:rPr lang="en-US" dirty="0">
                <a:effectLst/>
              </a:rPr>
              <a:t>article’s lead author </a:t>
            </a:r>
            <a:r>
              <a:rPr lang="en-US" dirty="0" smtClean="0">
                <a:effectLst/>
              </a:rPr>
              <a:t>?</a:t>
            </a:r>
            <a:r>
              <a:rPr lang="en-US" dirty="0">
                <a:effectLst/>
              </a:rPr>
              <a:t/>
            </a:r>
            <a:br>
              <a:rPr lang="en-US" dirty="0">
                <a:effectLst/>
              </a:rPr>
            </a:br>
            <a:endParaRPr lang="en-US" dirty="0"/>
          </a:p>
        </p:txBody>
      </p:sp>
    </p:spTree>
    <p:extLst>
      <p:ext uri="{BB962C8B-B14F-4D97-AF65-F5344CB8AC3E}">
        <p14:creationId xmlns:p14="http://schemas.microsoft.com/office/powerpoint/2010/main" val="1976191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 timeline</a:t>
            </a:r>
          </a:p>
        </p:txBody>
      </p:sp>
      <p:sp>
        <p:nvSpPr>
          <p:cNvPr id="3" name="Content Placeholder 2"/>
          <p:cNvSpPr>
            <a:spLocks noGrp="1"/>
          </p:cNvSpPr>
          <p:nvPr>
            <p:ph idx="1"/>
          </p:nvPr>
        </p:nvSpPr>
        <p:spPr/>
        <p:txBody>
          <a:bodyPr>
            <a:normAutofit fontScale="55000" lnSpcReduction="20000"/>
          </a:bodyPr>
          <a:lstStyle/>
          <a:p>
            <a:r>
              <a:rPr lang="en-US" b="1" dirty="0" smtClean="0"/>
              <a:t>Week </a:t>
            </a:r>
            <a:r>
              <a:rPr lang="en-US" b="1" dirty="0"/>
              <a:t>of</a:t>
            </a:r>
            <a:r>
              <a:rPr lang="en-US" b="1" dirty="0" smtClean="0"/>
              <a:t>:</a:t>
            </a:r>
          </a:p>
          <a:p>
            <a:endParaRPr lang="en-US" dirty="0"/>
          </a:p>
          <a:p>
            <a:r>
              <a:rPr lang="en-US" b="1" dirty="0"/>
              <a:t>Feb 24: </a:t>
            </a:r>
            <a:r>
              <a:rPr lang="en-US" b="1" dirty="0" smtClean="0"/>
              <a:t> </a:t>
            </a:r>
            <a:r>
              <a:rPr lang="en-US" dirty="0" smtClean="0"/>
              <a:t>Librarian </a:t>
            </a:r>
            <a:r>
              <a:rPr lang="en-US" dirty="0"/>
              <a:t>reads background content and sends list of keyword phrases to </a:t>
            </a:r>
            <a:r>
              <a:rPr lang="en-US" dirty="0" smtClean="0"/>
              <a:t>Lead Author </a:t>
            </a:r>
            <a:r>
              <a:rPr lang="en-US" dirty="0"/>
              <a:t>to focus on the best search strategy for literature review</a:t>
            </a:r>
          </a:p>
          <a:p>
            <a:r>
              <a:rPr lang="en-US" b="1" dirty="0"/>
              <a:t>Feb 24: </a:t>
            </a:r>
            <a:r>
              <a:rPr lang="en-US" b="1" dirty="0" smtClean="0"/>
              <a:t> </a:t>
            </a:r>
            <a:r>
              <a:rPr lang="en-US" dirty="0" smtClean="0"/>
              <a:t>Librarian </a:t>
            </a:r>
            <a:r>
              <a:rPr lang="en-US" dirty="0"/>
              <a:t>creates </a:t>
            </a:r>
            <a:r>
              <a:rPr lang="en-US" dirty="0" err="1"/>
              <a:t>DropBox</a:t>
            </a:r>
            <a:r>
              <a:rPr lang="en-US" dirty="0"/>
              <a:t> folders for project.</a:t>
            </a:r>
          </a:p>
          <a:p>
            <a:r>
              <a:rPr lang="en-US" b="1" dirty="0"/>
              <a:t>March 3</a:t>
            </a:r>
            <a:r>
              <a:rPr lang="en-US" b="1" dirty="0" smtClean="0"/>
              <a:t>:  </a:t>
            </a:r>
            <a:r>
              <a:rPr lang="en-US" dirty="0" smtClean="0"/>
              <a:t>Lead Author </a:t>
            </a:r>
            <a:r>
              <a:rPr lang="en-US" dirty="0"/>
              <a:t>responds to </a:t>
            </a:r>
            <a:r>
              <a:rPr lang="en-US" dirty="0" smtClean="0"/>
              <a:t>Librarian’s </a:t>
            </a:r>
            <a:r>
              <a:rPr lang="en-US" dirty="0"/>
              <a:t>list to delete and add to search strategy terms</a:t>
            </a:r>
          </a:p>
          <a:p>
            <a:r>
              <a:rPr lang="en-US" b="1" dirty="0"/>
              <a:t>March 3</a:t>
            </a:r>
            <a:r>
              <a:rPr lang="en-US" b="1" dirty="0" smtClean="0"/>
              <a:t>:  </a:t>
            </a:r>
            <a:r>
              <a:rPr lang="en-US" dirty="0" smtClean="0"/>
              <a:t>Librarian </a:t>
            </a:r>
            <a:r>
              <a:rPr lang="en-US" dirty="0"/>
              <a:t>takes </a:t>
            </a:r>
            <a:r>
              <a:rPr lang="en-US" dirty="0" smtClean="0"/>
              <a:t>Lead Author’s </a:t>
            </a:r>
            <a:r>
              <a:rPr lang="en-US" dirty="0"/>
              <a:t>recommendations and begins search. </a:t>
            </a:r>
            <a:r>
              <a:rPr lang="en-US" dirty="0" smtClean="0"/>
              <a:t>Librarian </a:t>
            </a:r>
            <a:r>
              <a:rPr lang="en-US" dirty="0"/>
              <a:t>will submit Interlibrary Loan requests for materials.</a:t>
            </a:r>
          </a:p>
          <a:p>
            <a:r>
              <a:rPr lang="en-US" b="1" dirty="0"/>
              <a:t>March 10: </a:t>
            </a:r>
            <a:r>
              <a:rPr lang="en-US" b="1" dirty="0" smtClean="0"/>
              <a:t> </a:t>
            </a:r>
            <a:r>
              <a:rPr lang="en-US" dirty="0" smtClean="0"/>
              <a:t>Librarian </a:t>
            </a:r>
            <a:r>
              <a:rPr lang="en-US" dirty="0"/>
              <a:t>submits materials to EndNote Web (citations) and </a:t>
            </a:r>
            <a:r>
              <a:rPr lang="en-US" dirty="0" err="1"/>
              <a:t>DropBox</a:t>
            </a:r>
            <a:r>
              <a:rPr lang="en-US" dirty="0"/>
              <a:t> (PDFs) while </a:t>
            </a:r>
            <a:r>
              <a:rPr lang="en-US" dirty="0" smtClean="0"/>
              <a:t>Lead Author </a:t>
            </a:r>
            <a:r>
              <a:rPr lang="en-US" dirty="0"/>
              <a:t>provides feedback to direct search</a:t>
            </a:r>
          </a:p>
          <a:p>
            <a:r>
              <a:rPr lang="en-US" b="1" dirty="0"/>
              <a:t>March 17</a:t>
            </a:r>
            <a:r>
              <a:rPr lang="en-US" b="1" dirty="0" smtClean="0"/>
              <a:t>:  </a:t>
            </a:r>
            <a:r>
              <a:rPr lang="en-US" dirty="0" smtClean="0"/>
              <a:t>Librarian </a:t>
            </a:r>
            <a:r>
              <a:rPr lang="en-US" dirty="0"/>
              <a:t>finishes up search and content submission</a:t>
            </a:r>
          </a:p>
          <a:p>
            <a:r>
              <a:rPr lang="en-US" b="1" dirty="0"/>
              <a:t>March 31</a:t>
            </a:r>
            <a:r>
              <a:rPr lang="en-US" b="1" dirty="0" smtClean="0"/>
              <a:t>:  </a:t>
            </a:r>
            <a:r>
              <a:rPr lang="en-US" dirty="0" smtClean="0"/>
              <a:t>Lead Author, Other Co-Author, </a:t>
            </a:r>
            <a:r>
              <a:rPr lang="en-US" dirty="0"/>
              <a:t>and other finish combining information</a:t>
            </a:r>
          </a:p>
          <a:p>
            <a:r>
              <a:rPr lang="en-US" b="1" dirty="0"/>
              <a:t>April 28</a:t>
            </a:r>
            <a:r>
              <a:rPr lang="en-US" b="1" dirty="0" smtClean="0"/>
              <a:t>:  </a:t>
            </a:r>
            <a:r>
              <a:rPr lang="en-US" dirty="0" smtClean="0"/>
              <a:t>Lead Author, Other Co-Author, </a:t>
            </a:r>
            <a:r>
              <a:rPr lang="en-US" dirty="0"/>
              <a:t>and other finish first draft and submit to </a:t>
            </a:r>
            <a:r>
              <a:rPr lang="en-US" dirty="0" smtClean="0"/>
              <a:t>Librarian </a:t>
            </a:r>
            <a:r>
              <a:rPr lang="en-US" dirty="0"/>
              <a:t>and other </a:t>
            </a:r>
            <a:r>
              <a:rPr lang="en-US" dirty="0" smtClean="0"/>
              <a:t>Co-Authors </a:t>
            </a:r>
            <a:r>
              <a:rPr lang="en-US" dirty="0"/>
              <a:t>for editing</a:t>
            </a:r>
          </a:p>
          <a:p>
            <a:r>
              <a:rPr lang="en-US" b="1" dirty="0"/>
              <a:t>May 5</a:t>
            </a:r>
            <a:r>
              <a:rPr lang="en-US" b="1" dirty="0" smtClean="0"/>
              <a:t>:  </a:t>
            </a:r>
            <a:r>
              <a:rPr lang="en-US" dirty="0" smtClean="0"/>
              <a:t>Librarian </a:t>
            </a:r>
            <a:r>
              <a:rPr lang="en-US" dirty="0"/>
              <a:t>and others respond to first draft with edits</a:t>
            </a:r>
          </a:p>
          <a:p>
            <a:r>
              <a:rPr lang="en-US" b="1" dirty="0"/>
              <a:t>May 12</a:t>
            </a:r>
            <a:r>
              <a:rPr lang="en-US" b="1" dirty="0" smtClean="0"/>
              <a:t>:  </a:t>
            </a:r>
            <a:r>
              <a:rPr lang="en-US" dirty="0" smtClean="0"/>
              <a:t>Lead Author </a:t>
            </a:r>
            <a:r>
              <a:rPr lang="en-US" dirty="0"/>
              <a:t>and others choose author order, refine draft, and submit to </a:t>
            </a:r>
            <a:r>
              <a:rPr lang="en-US" dirty="0" smtClean="0"/>
              <a:t>Journal</a:t>
            </a:r>
            <a:endParaRPr lang="en-US" dirty="0"/>
          </a:p>
          <a:p>
            <a:endParaRPr lang="en-US" dirty="0"/>
          </a:p>
        </p:txBody>
      </p:sp>
    </p:spTree>
    <p:extLst>
      <p:ext uri="{BB962C8B-B14F-4D97-AF65-F5344CB8AC3E}">
        <p14:creationId xmlns:p14="http://schemas.microsoft.com/office/powerpoint/2010/main" val="22854084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3632</TotalTime>
  <Words>1271</Words>
  <Application>Microsoft Office PowerPoint</Application>
  <PresentationFormat>On-screen Show (4:3)</PresentationFormat>
  <Paragraphs>192</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Concourse</vt:lpstr>
      <vt:lpstr>Change your approach to faculty collaboration</vt:lpstr>
      <vt:lpstr>Seek opportunities </vt:lpstr>
      <vt:lpstr>Play a more integral role within academic writing and publishing teams outside of the library</vt:lpstr>
      <vt:lpstr>Librarian vs Research Assistant</vt:lpstr>
      <vt:lpstr>PowerPoint Presentation</vt:lpstr>
      <vt:lpstr>Seeking co-authorship of literature reviews? Publicize your intentions.</vt:lpstr>
      <vt:lpstr>Negotiation</vt:lpstr>
      <vt:lpstr>What details should be discussed with the article’s lead author ? </vt:lpstr>
      <vt:lpstr>Draft timeline</vt:lpstr>
      <vt:lpstr>PowerPoint Presentation</vt:lpstr>
      <vt:lpstr>PowerPoint Presentation</vt:lpstr>
      <vt:lpstr>Increase familiarity with the topic</vt:lpstr>
      <vt:lpstr>PowerPoint Presentation</vt:lpstr>
      <vt:lpstr>Search strategy description</vt:lpstr>
      <vt:lpstr>PowerPoint Presentation</vt:lpstr>
      <vt:lpstr>PowerPoint Presentation</vt:lpstr>
      <vt:lpstr>Images</vt:lpstr>
      <vt:lpstr>Copyright &amp; Publishing Options</vt:lpstr>
      <vt:lpstr>Joint Copyright Holders</vt:lpstr>
      <vt:lpstr>Where you publish matters</vt:lpstr>
      <vt:lpstr>Effect of Your Choice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dc:creator>
  <cp:lastModifiedBy>test</cp:lastModifiedBy>
  <cp:revision>170</cp:revision>
  <cp:lastPrinted>2014-06-05T18:11:41Z</cp:lastPrinted>
  <dcterms:created xsi:type="dcterms:W3CDTF">2014-04-29T22:29:13Z</dcterms:created>
  <dcterms:modified xsi:type="dcterms:W3CDTF">2014-06-12T21:49:33Z</dcterms:modified>
</cp:coreProperties>
</file>